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27"/>
  </p:notesMasterIdLst>
  <p:handoutMasterIdLst>
    <p:handoutMasterId r:id="rId28"/>
  </p:handoutMasterIdLst>
  <p:sldIdLst>
    <p:sldId id="293" r:id="rId6"/>
    <p:sldId id="278" r:id="rId7"/>
    <p:sldId id="298" r:id="rId8"/>
    <p:sldId id="313" r:id="rId9"/>
    <p:sldId id="282" r:id="rId10"/>
    <p:sldId id="314" r:id="rId11"/>
    <p:sldId id="295" r:id="rId12"/>
    <p:sldId id="283" r:id="rId13"/>
    <p:sldId id="286" r:id="rId14"/>
    <p:sldId id="299" r:id="rId15"/>
    <p:sldId id="308" r:id="rId16"/>
    <p:sldId id="309" r:id="rId17"/>
    <p:sldId id="310" r:id="rId18"/>
    <p:sldId id="311" r:id="rId19"/>
    <p:sldId id="312" r:id="rId20"/>
    <p:sldId id="306" r:id="rId21"/>
    <p:sldId id="288" r:id="rId22"/>
    <p:sldId id="287" r:id="rId23"/>
    <p:sldId id="315" r:id="rId24"/>
    <p:sldId id="316" r:id="rId25"/>
    <p:sldId id="292" r:id="rId26"/>
  </p:sldIdLst>
  <p:sldSz cx="9144000" cy="6858000" type="screen4x3"/>
  <p:notesSz cx="7010400" cy="93726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4A4"/>
    <a:srgbClr val="BCBEC0"/>
    <a:srgbClr val="E6E7E8"/>
    <a:srgbClr val="006325"/>
    <a:srgbClr val="FFD457"/>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965" autoAdjust="0"/>
  </p:normalViewPr>
  <p:slideViewPr>
    <p:cSldViewPr>
      <p:cViewPr>
        <p:scale>
          <a:sx n="90" d="100"/>
          <a:sy n="90" d="100"/>
        </p:scale>
        <p:origin x="-2160" y="-210"/>
      </p:cViewPr>
      <p:guideLst>
        <p:guide orient="horz" pos="2160"/>
        <p:guide pos="2880"/>
      </p:guideLst>
    </p:cSldViewPr>
  </p:slideViewPr>
  <p:notesTextViewPr>
    <p:cViewPr>
      <p:scale>
        <a:sx n="100" d="100"/>
        <a:sy n="100" d="100"/>
      </p:scale>
      <p:origin x="0" y="0"/>
    </p:cViewPr>
  </p:notesTextViewPr>
  <p:sorterViewPr>
    <p:cViewPr>
      <p:scale>
        <a:sx n="120" d="100"/>
        <a:sy n="120" d="100"/>
      </p:scale>
      <p:origin x="0" y="0"/>
    </p:cViewPr>
  </p:sorterViewPr>
  <p:notesViewPr>
    <p:cSldViewPr>
      <p:cViewPr varScale="1">
        <p:scale>
          <a:sx n="82" d="100"/>
          <a:sy n="82" d="100"/>
        </p:scale>
        <p:origin x="-3090" y="-90"/>
      </p:cViewPr>
      <p:guideLst>
        <p:guide orient="horz" pos="2952"/>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735" cy="468311"/>
          </a:xfrm>
          <a:prstGeom prst="rect">
            <a:avLst/>
          </a:prstGeom>
        </p:spPr>
        <p:txBody>
          <a:bodyPr vert="horz" lIns="91711" tIns="45856" rIns="91711" bIns="45856" rtlCol="0"/>
          <a:lstStyle>
            <a:lvl1pPr algn="l">
              <a:defRPr sz="1200"/>
            </a:lvl1pPr>
          </a:lstStyle>
          <a:p>
            <a:endParaRPr lang="en-US"/>
          </a:p>
        </p:txBody>
      </p:sp>
      <p:sp>
        <p:nvSpPr>
          <p:cNvPr id="3" name="Date Placeholder 2"/>
          <p:cNvSpPr>
            <a:spLocks noGrp="1"/>
          </p:cNvSpPr>
          <p:nvPr>
            <p:ph type="dt" sz="quarter" idx="1"/>
          </p:nvPr>
        </p:nvSpPr>
        <p:spPr>
          <a:xfrm>
            <a:off x="3971081" y="0"/>
            <a:ext cx="3037735" cy="468311"/>
          </a:xfrm>
          <a:prstGeom prst="rect">
            <a:avLst/>
          </a:prstGeom>
        </p:spPr>
        <p:txBody>
          <a:bodyPr vert="horz" lIns="91711" tIns="45856" rIns="91711" bIns="45856" rtlCol="0"/>
          <a:lstStyle>
            <a:lvl1pPr algn="r">
              <a:defRPr sz="1200"/>
            </a:lvl1pPr>
          </a:lstStyle>
          <a:p>
            <a:fld id="{DFD8689B-8ED3-4634-AB4E-EF720CC0C77A}" type="datetimeFigureOut">
              <a:rPr lang="en-US" smtClean="0"/>
              <a:t>08/02/2018</a:t>
            </a:fld>
            <a:endParaRPr lang="en-US"/>
          </a:p>
        </p:txBody>
      </p:sp>
      <p:sp>
        <p:nvSpPr>
          <p:cNvPr id="4" name="Footer Placeholder 3"/>
          <p:cNvSpPr>
            <a:spLocks noGrp="1"/>
          </p:cNvSpPr>
          <p:nvPr>
            <p:ph type="ftr" sz="quarter" idx="2"/>
          </p:nvPr>
        </p:nvSpPr>
        <p:spPr>
          <a:xfrm>
            <a:off x="0" y="8902692"/>
            <a:ext cx="3037735" cy="468311"/>
          </a:xfrm>
          <a:prstGeom prst="rect">
            <a:avLst/>
          </a:prstGeom>
        </p:spPr>
        <p:txBody>
          <a:bodyPr vert="horz" lIns="91711" tIns="45856" rIns="91711" bIns="45856" rtlCol="0" anchor="b"/>
          <a:lstStyle>
            <a:lvl1pPr algn="l">
              <a:defRPr sz="1200"/>
            </a:lvl1pPr>
          </a:lstStyle>
          <a:p>
            <a:endParaRPr lang="en-US"/>
          </a:p>
        </p:txBody>
      </p:sp>
      <p:sp>
        <p:nvSpPr>
          <p:cNvPr id="5" name="Slide Number Placeholder 4"/>
          <p:cNvSpPr>
            <a:spLocks noGrp="1"/>
          </p:cNvSpPr>
          <p:nvPr>
            <p:ph type="sldNum" sz="quarter" idx="3"/>
          </p:nvPr>
        </p:nvSpPr>
        <p:spPr>
          <a:xfrm>
            <a:off x="3971081" y="8902692"/>
            <a:ext cx="3037735" cy="468311"/>
          </a:xfrm>
          <a:prstGeom prst="rect">
            <a:avLst/>
          </a:prstGeom>
        </p:spPr>
        <p:txBody>
          <a:bodyPr vert="horz" lIns="91711" tIns="45856" rIns="91711" bIns="45856" rtlCol="0" anchor="b"/>
          <a:lstStyle>
            <a:lvl1pPr algn="r">
              <a:defRPr sz="1200"/>
            </a:lvl1pPr>
          </a:lstStyle>
          <a:p>
            <a:fld id="{B5C55CCD-3BDC-4089-81C2-541404931F85}" type="slidenum">
              <a:rPr lang="en-US" smtClean="0"/>
              <a:t>‹#›</a:t>
            </a:fld>
            <a:endParaRPr lang="en-US"/>
          </a:p>
        </p:txBody>
      </p:sp>
    </p:spTree>
    <p:extLst>
      <p:ext uri="{BB962C8B-B14F-4D97-AF65-F5344CB8AC3E}">
        <p14:creationId xmlns:p14="http://schemas.microsoft.com/office/powerpoint/2010/main" val="7653750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735" cy="468311"/>
          </a:xfrm>
          <a:prstGeom prst="rect">
            <a:avLst/>
          </a:prstGeom>
        </p:spPr>
        <p:txBody>
          <a:bodyPr vert="horz" lIns="91711" tIns="45856" rIns="91711" bIns="45856" rtlCol="0"/>
          <a:lstStyle>
            <a:lvl1pPr algn="l">
              <a:defRPr sz="1200"/>
            </a:lvl1pPr>
          </a:lstStyle>
          <a:p>
            <a:endParaRPr lang="en-US"/>
          </a:p>
        </p:txBody>
      </p:sp>
      <p:sp>
        <p:nvSpPr>
          <p:cNvPr id="3" name="Date Placeholder 2"/>
          <p:cNvSpPr>
            <a:spLocks noGrp="1"/>
          </p:cNvSpPr>
          <p:nvPr>
            <p:ph type="dt" idx="1"/>
          </p:nvPr>
        </p:nvSpPr>
        <p:spPr>
          <a:xfrm>
            <a:off x="3971081" y="0"/>
            <a:ext cx="3037735" cy="468311"/>
          </a:xfrm>
          <a:prstGeom prst="rect">
            <a:avLst/>
          </a:prstGeom>
        </p:spPr>
        <p:txBody>
          <a:bodyPr vert="horz" lIns="91711" tIns="45856" rIns="91711" bIns="45856" rtlCol="0"/>
          <a:lstStyle>
            <a:lvl1pPr algn="r">
              <a:defRPr sz="1200"/>
            </a:lvl1pPr>
          </a:lstStyle>
          <a:p>
            <a:fld id="{B8AE55A0-88DB-44F8-9E71-882C6BFF5295}" type="datetimeFigureOut">
              <a:rPr lang="en-US" smtClean="0"/>
              <a:t>08/02/2018</a:t>
            </a:fld>
            <a:endParaRPr lang="en-US"/>
          </a:p>
        </p:txBody>
      </p:sp>
      <p:sp>
        <p:nvSpPr>
          <p:cNvPr id="4" name="Slide Image Placeholder 3"/>
          <p:cNvSpPr>
            <a:spLocks noGrp="1" noRot="1" noChangeAspect="1"/>
          </p:cNvSpPr>
          <p:nvPr>
            <p:ph type="sldImg" idx="2"/>
          </p:nvPr>
        </p:nvSpPr>
        <p:spPr>
          <a:xfrm>
            <a:off x="1162050" y="703263"/>
            <a:ext cx="4686300" cy="3514725"/>
          </a:xfrm>
          <a:prstGeom prst="rect">
            <a:avLst/>
          </a:prstGeom>
          <a:noFill/>
          <a:ln w="12700">
            <a:solidFill>
              <a:prstClr val="black"/>
            </a:solidFill>
          </a:ln>
        </p:spPr>
        <p:txBody>
          <a:bodyPr vert="horz" lIns="91711" tIns="45856" rIns="91711" bIns="45856" rtlCol="0" anchor="ctr"/>
          <a:lstStyle/>
          <a:p>
            <a:endParaRPr lang="en-US"/>
          </a:p>
        </p:txBody>
      </p:sp>
      <p:sp>
        <p:nvSpPr>
          <p:cNvPr id="5" name="Notes Placeholder 4"/>
          <p:cNvSpPr>
            <a:spLocks noGrp="1"/>
          </p:cNvSpPr>
          <p:nvPr>
            <p:ph type="body" sz="quarter" idx="3"/>
          </p:nvPr>
        </p:nvSpPr>
        <p:spPr>
          <a:xfrm>
            <a:off x="700407" y="4451347"/>
            <a:ext cx="5609588" cy="4217989"/>
          </a:xfrm>
          <a:prstGeom prst="rect">
            <a:avLst/>
          </a:prstGeom>
        </p:spPr>
        <p:txBody>
          <a:bodyPr vert="horz" lIns="91711" tIns="45856" rIns="91711" bIns="45856"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02692"/>
            <a:ext cx="3037735" cy="468311"/>
          </a:xfrm>
          <a:prstGeom prst="rect">
            <a:avLst/>
          </a:prstGeom>
        </p:spPr>
        <p:txBody>
          <a:bodyPr vert="horz" lIns="91711" tIns="45856" rIns="91711" bIns="45856" rtlCol="0" anchor="b"/>
          <a:lstStyle>
            <a:lvl1pPr algn="l">
              <a:defRPr sz="1200"/>
            </a:lvl1pPr>
          </a:lstStyle>
          <a:p>
            <a:endParaRPr lang="en-US"/>
          </a:p>
        </p:txBody>
      </p:sp>
      <p:sp>
        <p:nvSpPr>
          <p:cNvPr id="7" name="Slide Number Placeholder 6"/>
          <p:cNvSpPr>
            <a:spLocks noGrp="1"/>
          </p:cNvSpPr>
          <p:nvPr>
            <p:ph type="sldNum" sz="quarter" idx="5"/>
          </p:nvPr>
        </p:nvSpPr>
        <p:spPr>
          <a:xfrm>
            <a:off x="3971081" y="8902692"/>
            <a:ext cx="3037735" cy="468311"/>
          </a:xfrm>
          <a:prstGeom prst="rect">
            <a:avLst/>
          </a:prstGeom>
        </p:spPr>
        <p:txBody>
          <a:bodyPr vert="horz" lIns="91711" tIns="45856" rIns="91711" bIns="45856" rtlCol="0" anchor="b"/>
          <a:lstStyle>
            <a:lvl1pPr algn="r">
              <a:defRPr sz="1200"/>
            </a:lvl1pPr>
          </a:lstStyle>
          <a:p>
            <a:fld id="{68F7C3CB-48A2-4C6E-9D8D-9C534A317DEE}" type="slidenum">
              <a:rPr lang="en-US" smtClean="0"/>
              <a:t>‹#›</a:t>
            </a:fld>
            <a:endParaRPr lang="en-US"/>
          </a:p>
        </p:txBody>
      </p:sp>
    </p:spTree>
    <p:extLst>
      <p:ext uri="{BB962C8B-B14F-4D97-AF65-F5344CB8AC3E}">
        <p14:creationId xmlns:p14="http://schemas.microsoft.com/office/powerpoint/2010/main" val="42714807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F7C3CB-48A2-4C6E-9D8D-9C534A317DEE}" type="slidenum">
              <a:rPr lang="en-US" smtClean="0"/>
              <a:t>1</a:t>
            </a:fld>
            <a:endParaRPr lang="en-US"/>
          </a:p>
        </p:txBody>
      </p:sp>
    </p:spTree>
    <p:extLst>
      <p:ext uri="{BB962C8B-B14F-4D97-AF65-F5344CB8AC3E}">
        <p14:creationId xmlns:p14="http://schemas.microsoft.com/office/powerpoint/2010/main" val="280576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20B42B-E76D-4EAA-8506-9F64E7879ECD}" type="slidenum">
              <a:rPr lang="en-US" smtClean="0"/>
              <a:t>17</a:t>
            </a:fld>
            <a:endParaRPr lang="en-US"/>
          </a:p>
        </p:txBody>
      </p:sp>
    </p:spTree>
    <p:extLst>
      <p:ext uri="{BB962C8B-B14F-4D97-AF65-F5344CB8AC3E}">
        <p14:creationId xmlns:p14="http://schemas.microsoft.com/office/powerpoint/2010/main" val="32236122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20B42B-E76D-4EAA-8506-9F64E7879ECD}" type="slidenum">
              <a:rPr lang="en-US" smtClean="0"/>
              <a:t>18</a:t>
            </a:fld>
            <a:endParaRPr lang="en-US"/>
          </a:p>
        </p:txBody>
      </p:sp>
    </p:spTree>
    <p:extLst>
      <p:ext uri="{BB962C8B-B14F-4D97-AF65-F5344CB8AC3E}">
        <p14:creationId xmlns:p14="http://schemas.microsoft.com/office/powerpoint/2010/main" val="4158786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20B42B-E76D-4EAA-8506-9F64E7879ECD}" type="slidenum">
              <a:rPr lang="en-US" smtClean="0"/>
              <a:t>21</a:t>
            </a:fld>
            <a:endParaRPr lang="en-US"/>
          </a:p>
        </p:txBody>
      </p:sp>
    </p:spTree>
    <p:extLst>
      <p:ext uri="{BB962C8B-B14F-4D97-AF65-F5344CB8AC3E}">
        <p14:creationId xmlns:p14="http://schemas.microsoft.com/office/powerpoint/2010/main" val="128683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20B42B-E76D-4EAA-8506-9F64E7879ECD}" type="slidenum">
              <a:rPr lang="en-US" smtClean="0"/>
              <a:t>2</a:t>
            </a:fld>
            <a:endParaRPr lang="en-US"/>
          </a:p>
        </p:txBody>
      </p:sp>
    </p:spTree>
    <p:extLst>
      <p:ext uri="{BB962C8B-B14F-4D97-AF65-F5344CB8AC3E}">
        <p14:creationId xmlns:p14="http://schemas.microsoft.com/office/powerpoint/2010/main" val="18751675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20B42B-E76D-4EAA-8506-9F64E7879ECD}" type="slidenum">
              <a:rPr lang="en-US" smtClean="0"/>
              <a:t>3</a:t>
            </a:fld>
            <a:endParaRPr lang="en-US"/>
          </a:p>
        </p:txBody>
      </p:sp>
    </p:spTree>
    <p:extLst>
      <p:ext uri="{BB962C8B-B14F-4D97-AF65-F5344CB8AC3E}">
        <p14:creationId xmlns:p14="http://schemas.microsoft.com/office/powerpoint/2010/main" val="3223612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endParaRPr lang="en-US" dirty="0"/>
          </a:p>
        </p:txBody>
      </p:sp>
      <p:sp>
        <p:nvSpPr>
          <p:cNvPr id="4" name="Slide Number Placeholder 3"/>
          <p:cNvSpPr>
            <a:spLocks noGrp="1"/>
          </p:cNvSpPr>
          <p:nvPr>
            <p:ph type="sldNum" sz="quarter" idx="10"/>
          </p:nvPr>
        </p:nvSpPr>
        <p:spPr/>
        <p:txBody>
          <a:bodyPr/>
          <a:lstStyle/>
          <a:p>
            <a:fld id="{EF20B42B-E76D-4EAA-8506-9F64E7879ECD}" type="slidenum">
              <a:rPr lang="en-US" smtClean="0"/>
              <a:t>5</a:t>
            </a:fld>
            <a:endParaRPr lang="en-US"/>
          </a:p>
        </p:txBody>
      </p:sp>
    </p:spTree>
    <p:extLst>
      <p:ext uri="{BB962C8B-B14F-4D97-AF65-F5344CB8AC3E}">
        <p14:creationId xmlns:p14="http://schemas.microsoft.com/office/powerpoint/2010/main" val="5481199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20B42B-E76D-4EAA-8506-9F64E7879ECD}" type="slidenum">
              <a:rPr lang="en-US" smtClean="0"/>
              <a:t>7</a:t>
            </a:fld>
            <a:endParaRPr lang="en-US"/>
          </a:p>
        </p:txBody>
      </p:sp>
    </p:spTree>
    <p:extLst>
      <p:ext uri="{BB962C8B-B14F-4D97-AF65-F5344CB8AC3E}">
        <p14:creationId xmlns:p14="http://schemas.microsoft.com/office/powerpoint/2010/main" val="18751675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endParaRPr lang="en-US" dirty="0"/>
          </a:p>
        </p:txBody>
      </p:sp>
      <p:sp>
        <p:nvSpPr>
          <p:cNvPr id="4" name="Slide Number Placeholder 3"/>
          <p:cNvSpPr>
            <a:spLocks noGrp="1"/>
          </p:cNvSpPr>
          <p:nvPr>
            <p:ph type="sldNum" sz="quarter" idx="10"/>
          </p:nvPr>
        </p:nvSpPr>
        <p:spPr/>
        <p:txBody>
          <a:bodyPr/>
          <a:lstStyle/>
          <a:p>
            <a:fld id="{EF20B42B-E76D-4EAA-8506-9F64E7879ECD}" type="slidenum">
              <a:rPr lang="en-US" smtClean="0"/>
              <a:t>8</a:t>
            </a:fld>
            <a:endParaRPr lang="en-US"/>
          </a:p>
        </p:txBody>
      </p:sp>
    </p:spTree>
    <p:extLst>
      <p:ext uri="{BB962C8B-B14F-4D97-AF65-F5344CB8AC3E}">
        <p14:creationId xmlns:p14="http://schemas.microsoft.com/office/powerpoint/2010/main" val="26297254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5505" hangingPunct="0"/>
            <a:endParaRPr lang="en-US" dirty="0"/>
          </a:p>
        </p:txBody>
      </p:sp>
      <p:sp>
        <p:nvSpPr>
          <p:cNvPr id="4" name="Slide Number Placeholder 3"/>
          <p:cNvSpPr>
            <a:spLocks noGrp="1"/>
          </p:cNvSpPr>
          <p:nvPr>
            <p:ph type="sldNum" sz="quarter" idx="10"/>
          </p:nvPr>
        </p:nvSpPr>
        <p:spPr/>
        <p:txBody>
          <a:bodyPr/>
          <a:lstStyle/>
          <a:p>
            <a:fld id="{EF20B42B-E76D-4EAA-8506-9F64E7879ECD}" type="slidenum">
              <a:rPr lang="en-US" smtClean="0"/>
              <a:t>9</a:t>
            </a:fld>
            <a:endParaRPr lang="en-US"/>
          </a:p>
        </p:txBody>
      </p:sp>
    </p:spTree>
    <p:extLst>
      <p:ext uri="{BB962C8B-B14F-4D97-AF65-F5344CB8AC3E}">
        <p14:creationId xmlns:p14="http://schemas.microsoft.com/office/powerpoint/2010/main" val="22127985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endParaRPr lang="en-US" dirty="0"/>
          </a:p>
        </p:txBody>
      </p:sp>
      <p:sp>
        <p:nvSpPr>
          <p:cNvPr id="4" name="Slide Number Placeholder 3"/>
          <p:cNvSpPr>
            <a:spLocks noGrp="1"/>
          </p:cNvSpPr>
          <p:nvPr>
            <p:ph type="sldNum" sz="quarter" idx="10"/>
          </p:nvPr>
        </p:nvSpPr>
        <p:spPr/>
        <p:txBody>
          <a:bodyPr/>
          <a:lstStyle/>
          <a:p>
            <a:fld id="{EF20B42B-E76D-4EAA-8506-9F64E7879ECD}" type="slidenum">
              <a:rPr lang="en-US" smtClean="0"/>
              <a:t>10</a:t>
            </a:fld>
            <a:endParaRPr lang="en-US"/>
          </a:p>
        </p:txBody>
      </p:sp>
    </p:spTree>
    <p:extLst>
      <p:ext uri="{BB962C8B-B14F-4D97-AF65-F5344CB8AC3E}">
        <p14:creationId xmlns:p14="http://schemas.microsoft.com/office/powerpoint/2010/main" val="26297254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20B42B-E76D-4EAA-8506-9F64E7879ECD}" type="slidenum">
              <a:rPr lang="en-US" smtClean="0"/>
              <a:t>16</a:t>
            </a:fld>
            <a:endParaRPr lang="en-US"/>
          </a:p>
        </p:txBody>
      </p:sp>
    </p:spTree>
    <p:extLst>
      <p:ext uri="{BB962C8B-B14F-4D97-AF65-F5344CB8AC3E}">
        <p14:creationId xmlns:p14="http://schemas.microsoft.com/office/powerpoint/2010/main" val="19047594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772400" cy="1470025"/>
          </a:xfrm>
          <a:prstGeom prst="rect">
            <a:avLst/>
          </a:prstGeom>
        </p:spPr>
        <p:txBody>
          <a:bodyPr/>
          <a:lstStyle>
            <a:lvl1pPr>
              <a:defRPr b="1">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657600"/>
            <a:ext cx="6400800" cy="15240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9200"/>
            <a:ext cx="8229600" cy="4038601"/>
          </a:xfrm>
        </p:spPr>
        <p:txBody>
          <a:bodyPr/>
          <a:lstStyle>
            <a:lvl1pPr>
              <a:buFont typeface="Wingdings" pitchFamily="2" charset="2"/>
              <a:buChar char="§"/>
              <a:defRPr b="1"/>
            </a:lvl1pPr>
            <a:lvl2pPr>
              <a:defRPr sz="3200"/>
            </a:lvl2pPr>
            <a:lvl3pPr>
              <a:buFont typeface="Wingdings" pitchFamily="2" charset="2"/>
              <a:buChar char="§"/>
              <a:defRPr sz="2800"/>
            </a:lvl3pPr>
            <a:lvl4pPr>
              <a:defRPr sz="2400"/>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7" name="Title 1"/>
          <p:cNvSpPr>
            <a:spLocks noGrp="1"/>
          </p:cNvSpPr>
          <p:nvPr userDrawn="1">
            <p:ph type="title" hasCustomPrompt="1"/>
          </p:nvPr>
        </p:nvSpPr>
        <p:spPr>
          <a:xfrm>
            <a:off x="1219200" y="76200"/>
            <a:ext cx="8229600" cy="792162"/>
          </a:xfrm>
          <a:prstGeom prst="rect">
            <a:avLst/>
          </a:prstGeom>
        </p:spPr>
        <p:txBody>
          <a:bodyPr/>
          <a:lstStyle>
            <a:lvl1pPr>
              <a:defRPr b="1">
                <a:solidFill>
                  <a:schemeClr val="bg1">
                    <a:lumMod val="95000"/>
                  </a:schemeClr>
                </a:solidFill>
              </a:defRPr>
            </a:lvl1pPr>
          </a:lstStyle>
          <a:p>
            <a:pPr algn="l"/>
            <a:r>
              <a:rPr lang="en-US" dirty="0" smtClean="0">
                <a:solidFill>
                  <a:srgbClr val="0054A4"/>
                </a:solidFill>
              </a:rPr>
              <a:t>Template for pages 1-9</a:t>
            </a:r>
            <a:endParaRPr lang="en-US" dirty="0">
              <a:solidFill>
                <a:srgbClr val="0054A4"/>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9200"/>
            <a:ext cx="8229600" cy="4038601"/>
          </a:xfrm>
        </p:spPr>
        <p:txBody>
          <a:bodyPr/>
          <a:lstStyle>
            <a:lvl1pPr>
              <a:buFont typeface="Wingdings" pitchFamily="2" charset="2"/>
              <a:buChar char="§"/>
              <a:defRPr b="1"/>
            </a:lvl1pPr>
            <a:lvl2pPr>
              <a:defRPr sz="3200"/>
            </a:lvl2pPr>
            <a:lvl3pPr>
              <a:buFont typeface="Wingdings" pitchFamily="2" charset="2"/>
              <a:buChar char="§"/>
              <a:defRPr sz="2800"/>
            </a:lvl3pPr>
            <a:lvl4pPr>
              <a:defRPr sz="2400"/>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7" name="Title 1"/>
          <p:cNvSpPr>
            <a:spLocks noGrp="1"/>
          </p:cNvSpPr>
          <p:nvPr userDrawn="1">
            <p:ph type="title" hasCustomPrompt="1"/>
          </p:nvPr>
        </p:nvSpPr>
        <p:spPr>
          <a:xfrm>
            <a:off x="1146048" y="152400"/>
            <a:ext cx="7693152" cy="792162"/>
          </a:xfrm>
          <a:prstGeom prst="rect">
            <a:avLst/>
          </a:prstGeom>
        </p:spPr>
        <p:txBody>
          <a:bodyPr/>
          <a:lstStyle>
            <a:lvl1pPr>
              <a:defRPr b="1" baseline="0">
                <a:solidFill>
                  <a:schemeClr val="bg1"/>
                </a:solidFill>
              </a:defRPr>
            </a:lvl1pPr>
          </a:lstStyle>
          <a:p>
            <a:pPr algn="l"/>
            <a:r>
              <a:rPr lang="en-US" dirty="0" smtClean="0">
                <a:solidFill>
                  <a:srgbClr val="0054A4"/>
                </a:solidFill>
              </a:rPr>
              <a:t>Template for pages 10 and up</a:t>
            </a:r>
            <a:endParaRPr lang="en-US" dirty="0">
              <a:solidFill>
                <a:srgbClr val="0054A4"/>
              </a:solidFill>
            </a:endParaRPr>
          </a:p>
        </p:txBody>
      </p:sp>
    </p:spTree>
    <p:extLst>
      <p:ext uri="{BB962C8B-B14F-4D97-AF65-F5344CB8AC3E}">
        <p14:creationId xmlns:p14="http://schemas.microsoft.com/office/powerpoint/2010/main" val="139967393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2" name="Picture 1" descr="wc_strat_powerpoint-r1-01.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userDrawn="1"/>
        </p:nvSpPr>
        <p:spPr>
          <a:xfrm>
            <a:off x="8110728" y="6172200"/>
            <a:ext cx="579120" cy="338554"/>
          </a:xfrm>
          <a:prstGeom prst="rect">
            <a:avLst/>
          </a:prstGeom>
          <a:noFill/>
        </p:spPr>
        <p:txBody>
          <a:bodyPr wrap="square" rtlCol="0">
            <a:spAutoFit/>
          </a:bodyPr>
          <a:lstStyle/>
          <a:p>
            <a:pPr algn="ctr"/>
            <a:fld id="{CFD79E14-A5CB-4B11-98BD-C2699C7313C6}" type="slidenum">
              <a:rPr lang="en-US" sz="1600" b="1" smtClean="0">
                <a:solidFill>
                  <a:schemeClr val="bg1">
                    <a:lumMod val="50000"/>
                  </a:schemeClr>
                </a:solidFill>
              </a:rPr>
              <a:pPr algn="ctr"/>
              <a:t>‹#›</a:t>
            </a:fld>
            <a:endParaRPr lang="en-US" sz="1600" b="1" dirty="0">
              <a:solidFill>
                <a:schemeClr val="bg1">
                  <a:lumMod val="50000"/>
                </a:schemeClr>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8"/>
          <p:cNvSpPr txBox="1">
            <a:spLocks/>
          </p:cNvSpPr>
          <p:nvPr/>
        </p:nvSpPr>
        <p:spPr>
          <a:xfrm>
            <a:off x="457200" y="1219200"/>
            <a:ext cx="3962400" cy="4038601"/>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400" dirty="0" smtClean="0"/>
              <a:t/>
            </a:r>
            <a:br>
              <a:rPr lang="en-US" sz="1400" dirty="0" smtClean="0"/>
            </a:br>
            <a:r>
              <a:rPr lang="en-US" b="1" dirty="0" smtClean="0">
                <a:solidFill>
                  <a:schemeClr val="tx1"/>
                </a:solidFill>
              </a:rPr>
              <a:t>Washoe County </a:t>
            </a:r>
            <a:br>
              <a:rPr lang="en-US" b="1" dirty="0" smtClean="0">
                <a:solidFill>
                  <a:schemeClr val="tx1"/>
                </a:solidFill>
              </a:rPr>
            </a:br>
            <a:r>
              <a:rPr lang="en-US" b="1" dirty="0" smtClean="0">
                <a:solidFill>
                  <a:schemeClr val="tx1"/>
                </a:solidFill>
              </a:rPr>
              <a:t>Board of Adjustment</a:t>
            </a:r>
          </a:p>
          <a:p>
            <a:endParaRPr lang="en-US" sz="2000" b="1" dirty="0" smtClean="0">
              <a:solidFill>
                <a:schemeClr val="tx1"/>
              </a:solidFill>
            </a:endParaRPr>
          </a:p>
          <a:p>
            <a:r>
              <a:rPr lang="en-US" sz="2400" b="1" i="1" dirty="0" smtClean="0">
                <a:solidFill>
                  <a:schemeClr val="tx1"/>
                </a:solidFill>
              </a:rPr>
              <a:t>August 2, 2018</a:t>
            </a:r>
          </a:p>
          <a:p>
            <a:endParaRPr lang="en-US" sz="2000" b="1" dirty="0" smtClean="0"/>
          </a:p>
          <a:p>
            <a:r>
              <a:rPr lang="en-US" b="1" cap="small" dirty="0" err="1" smtClean="0">
                <a:solidFill>
                  <a:srgbClr val="0054A4"/>
                </a:solidFill>
              </a:rPr>
              <a:t>Arconic</a:t>
            </a:r>
            <a:r>
              <a:rPr lang="en-US" b="1" cap="small" dirty="0" smtClean="0">
                <a:solidFill>
                  <a:srgbClr val="0054A4"/>
                </a:solidFill>
              </a:rPr>
              <a:t> Expansion</a:t>
            </a:r>
          </a:p>
        </p:txBody>
      </p:sp>
      <p:sp>
        <p:nvSpPr>
          <p:cNvPr id="9" name="Title 1"/>
          <p:cNvSpPr txBox="1">
            <a:spLocks/>
          </p:cNvSpPr>
          <p:nvPr/>
        </p:nvSpPr>
        <p:spPr>
          <a:xfrm>
            <a:off x="1066800" y="76200"/>
            <a:ext cx="8229600" cy="792162"/>
          </a:xfrm>
          <a:prstGeom prst="rect">
            <a:avLst/>
          </a:prstGeom>
        </p:spPr>
        <p:txBody>
          <a:bodyPr/>
          <a:lstStyle>
            <a:lvl1pPr algn="ctr" defTabSz="914400" rtl="0" eaLnBrk="1" latinLnBrk="0" hangingPunct="1">
              <a:spcBef>
                <a:spcPct val="0"/>
              </a:spcBef>
              <a:buNone/>
              <a:defRPr sz="4400" b="1" kern="1200">
                <a:solidFill>
                  <a:schemeClr val="bg1"/>
                </a:solidFill>
                <a:latin typeface="+mj-lt"/>
                <a:ea typeface="+mj-ea"/>
                <a:cs typeface="+mj-cs"/>
              </a:defRPr>
            </a:lvl1pPr>
          </a:lstStyle>
          <a:p>
            <a:pPr algn="l"/>
            <a:r>
              <a:rPr lang="en-US" dirty="0" smtClean="0"/>
              <a:t>Special Use Permit WSUP18-0008</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752600"/>
            <a:ext cx="3324225" cy="278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65342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Photos (TMWA Channel)</a:t>
            </a:r>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762000"/>
            <a:ext cx="7110413" cy="5254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47396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Photos (Heat Treatment)</a:t>
            </a:r>
            <a:br>
              <a:rPr lang="en-US" dirty="0" smtClean="0"/>
            </a:b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990600"/>
            <a:ext cx="7029450" cy="473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78711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Photos (Outdoor Storage)</a:t>
            </a:r>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363" y="971550"/>
            <a:ext cx="8421687" cy="491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85298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Photos (Proximity to River)</a:t>
            </a: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62000"/>
            <a:ext cx="4538663" cy="2858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2438400"/>
            <a:ext cx="5257800" cy="3785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46874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Photos </a:t>
            </a:r>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018414"/>
            <a:ext cx="8153400" cy="5058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553200" y="2590800"/>
            <a:ext cx="2286000" cy="11430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248400" y="1447800"/>
            <a:ext cx="2491195" cy="369332"/>
          </a:xfrm>
          <a:prstGeom prst="rect">
            <a:avLst/>
          </a:prstGeom>
          <a:noFill/>
          <a:ln>
            <a:solidFill>
              <a:srgbClr val="FF0000"/>
            </a:solidFill>
          </a:ln>
        </p:spPr>
        <p:txBody>
          <a:bodyPr wrap="none" rtlCol="0">
            <a:spAutoFit/>
          </a:bodyPr>
          <a:lstStyle/>
          <a:p>
            <a:r>
              <a:rPr lang="en-US" b="1" dirty="0" smtClean="0"/>
              <a:t>City of Reno Subdivision</a:t>
            </a:r>
            <a:endParaRPr lang="en-US" b="1" dirty="0"/>
          </a:p>
        </p:txBody>
      </p:sp>
    </p:spTree>
    <p:extLst>
      <p:ext uri="{BB962C8B-B14F-4D97-AF65-F5344CB8AC3E}">
        <p14:creationId xmlns:p14="http://schemas.microsoft.com/office/powerpoint/2010/main" val="24167284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Photos (Machining)	</a:t>
            </a:r>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1" y="762000"/>
            <a:ext cx="5932984"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8850" y="990600"/>
            <a:ext cx="3105150" cy="3804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1" y="4474535"/>
            <a:ext cx="5210175" cy="221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89171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19200"/>
            <a:ext cx="8382000" cy="4648200"/>
          </a:xfrm>
        </p:spPr>
        <p:txBody>
          <a:bodyPr>
            <a:normAutofit/>
          </a:bodyPr>
          <a:lstStyle/>
          <a:p>
            <a:r>
              <a:rPr lang="en-US" dirty="0" smtClean="0"/>
              <a:t>June 18: West Truckee Meadows / Verdi Township</a:t>
            </a:r>
          </a:p>
          <a:p>
            <a:r>
              <a:rPr lang="en-US" dirty="0" smtClean="0"/>
              <a:t>Voted unanimously to approve with conditions</a:t>
            </a:r>
          </a:p>
          <a:p>
            <a:r>
              <a:rPr lang="en-US" dirty="0" smtClean="0"/>
              <a:t>Discussion on:</a:t>
            </a:r>
          </a:p>
          <a:p>
            <a:pPr lvl="1"/>
            <a:r>
              <a:rPr lang="en-US" dirty="0" smtClean="0"/>
              <a:t>Water availability</a:t>
            </a:r>
          </a:p>
          <a:p>
            <a:pPr lvl="1"/>
            <a:r>
              <a:rPr lang="en-US" dirty="0" smtClean="0"/>
              <a:t>Groundwater pollution</a:t>
            </a:r>
          </a:p>
          <a:p>
            <a:pPr lvl="1"/>
            <a:r>
              <a:rPr lang="en-US" dirty="0" smtClean="0"/>
              <a:t>Lighting and noise</a:t>
            </a:r>
          </a:p>
        </p:txBody>
      </p:sp>
      <p:sp>
        <p:nvSpPr>
          <p:cNvPr id="3" name="Title 2"/>
          <p:cNvSpPr>
            <a:spLocks noGrp="1"/>
          </p:cNvSpPr>
          <p:nvPr>
            <p:ph type="title"/>
          </p:nvPr>
        </p:nvSpPr>
        <p:spPr/>
        <p:txBody>
          <a:bodyPr/>
          <a:lstStyle/>
          <a:p>
            <a:r>
              <a:rPr lang="en-US" dirty="0" smtClean="0"/>
              <a:t>Citizen Advisory Board (CAB)</a:t>
            </a:r>
            <a:endParaRPr lang="en-US" dirty="0"/>
          </a:p>
        </p:txBody>
      </p:sp>
    </p:spTree>
    <p:extLst>
      <p:ext uri="{BB962C8B-B14F-4D97-AF65-F5344CB8AC3E}">
        <p14:creationId xmlns:p14="http://schemas.microsoft.com/office/powerpoint/2010/main" val="33476500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524000"/>
            <a:ext cx="4191000" cy="4038601"/>
          </a:xfrm>
        </p:spPr>
        <p:txBody>
          <a:bodyPr>
            <a:normAutofit/>
          </a:bodyPr>
          <a:lstStyle/>
          <a:p>
            <a:r>
              <a:rPr lang="en-US" dirty="0" smtClean="0"/>
              <a:t>Notice provided to 63 property owners</a:t>
            </a:r>
          </a:p>
        </p:txBody>
      </p:sp>
      <p:sp>
        <p:nvSpPr>
          <p:cNvPr id="3" name="Title 2"/>
          <p:cNvSpPr>
            <a:spLocks noGrp="1"/>
          </p:cNvSpPr>
          <p:nvPr>
            <p:ph type="title"/>
          </p:nvPr>
        </p:nvSpPr>
        <p:spPr/>
        <p:txBody>
          <a:bodyPr/>
          <a:lstStyle/>
          <a:p>
            <a:r>
              <a:rPr lang="en-US" dirty="0" smtClean="0"/>
              <a:t>Public Notice</a:t>
            </a:r>
            <a:endParaRPr lang="en-US"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676400"/>
            <a:ext cx="4532834" cy="335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49537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19200"/>
            <a:ext cx="8229600" cy="4648200"/>
          </a:xfrm>
        </p:spPr>
        <p:txBody>
          <a:bodyPr>
            <a:normAutofit fontScale="85000" lnSpcReduction="20000"/>
          </a:bodyPr>
          <a:lstStyle/>
          <a:p>
            <a:r>
              <a:rPr lang="en-US" dirty="0" smtClean="0"/>
              <a:t>Washoe County Community Services Department</a:t>
            </a:r>
          </a:p>
          <a:p>
            <a:pPr lvl="1"/>
            <a:r>
              <a:rPr lang="en-US" sz="3100" dirty="0" smtClean="0"/>
              <a:t>Planning </a:t>
            </a:r>
            <a:r>
              <a:rPr lang="en-US" sz="3100" dirty="0" smtClean="0"/>
              <a:t>and </a:t>
            </a:r>
            <a:r>
              <a:rPr lang="en-US" sz="3100" dirty="0" smtClean="0"/>
              <a:t>Building</a:t>
            </a:r>
          </a:p>
          <a:p>
            <a:pPr lvl="1"/>
            <a:r>
              <a:rPr lang="en-US" sz="3100" dirty="0" smtClean="0"/>
              <a:t>Engineering </a:t>
            </a:r>
            <a:r>
              <a:rPr lang="en-US" sz="3100" dirty="0" smtClean="0"/>
              <a:t>and </a:t>
            </a:r>
            <a:r>
              <a:rPr lang="en-US" sz="3100" dirty="0" smtClean="0"/>
              <a:t>Capital Projects</a:t>
            </a:r>
          </a:p>
          <a:p>
            <a:pPr lvl="1"/>
            <a:r>
              <a:rPr lang="en-US" sz="3100" dirty="0" smtClean="0"/>
              <a:t>Utilities</a:t>
            </a:r>
          </a:p>
          <a:p>
            <a:pPr lvl="1"/>
            <a:r>
              <a:rPr lang="en-US" sz="3100" dirty="0" smtClean="0"/>
              <a:t>Regional Parks </a:t>
            </a:r>
            <a:r>
              <a:rPr lang="en-US" sz="3100" dirty="0" smtClean="0"/>
              <a:t>and </a:t>
            </a:r>
            <a:r>
              <a:rPr lang="en-US" sz="3100" dirty="0" smtClean="0"/>
              <a:t>Open Space</a:t>
            </a:r>
          </a:p>
          <a:p>
            <a:r>
              <a:rPr lang="en-US" dirty="0" smtClean="0"/>
              <a:t>Truckee Meadows Fire Protection District</a:t>
            </a:r>
          </a:p>
          <a:p>
            <a:r>
              <a:rPr lang="en-US" dirty="0"/>
              <a:t>Washoe County Health District</a:t>
            </a:r>
          </a:p>
          <a:p>
            <a:r>
              <a:rPr lang="en-US" dirty="0"/>
              <a:t>Nevada Division of Environmental Protection</a:t>
            </a:r>
          </a:p>
          <a:p>
            <a:r>
              <a:rPr lang="en-US" dirty="0" smtClean="0"/>
              <a:t>Regional Transportation Commission</a:t>
            </a:r>
          </a:p>
          <a:p>
            <a:r>
              <a:rPr lang="en-US" dirty="0" smtClean="0"/>
              <a:t>Washoe-Storey Conservation District</a:t>
            </a:r>
          </a:p>
          <a:p>
            <a:r>
              <a:rPr lang="en-US" dirty="0" smtClean="0"/>
              <a:t>Truckee Meadows Water Authority</a:t>
            </a:r>
            <a:endParaRPr lang="en-US" dirty="0"/>
          </a:p>
        </p:txBody>
      </p:sp>
      <p:sp>
        <p:nvSpPr>
          <p:cNvPr id="3" name="Title 2"/>
          <p:cNvSpPr>
            <a:spLocks noGrp="1"/>
          </p:cNvSpPr>
          <p:nvPr>
            <p:ph type="title"/>
          </p:nvPr>
        </p:nvSpPr>
        <p:spPr/>
        <p:txBody>
          <a:bodyPr/>
          <a:lstStyle/>
          <a:p>
            <a:r>
              <a:rPr lang="en-US" dirty="0" smtClean="0"/>
              <a:t>Reviewing Agencies</a:t>
            </a:r>
            <a:endParaRPr lang="en-US" dirty="0"/>
          </a:p>
        </p:txBody>
      </p:sp>
    </p:spTree>
    <p:extLst>
      <p:ext uri="{BB962C8B-B14F-4D97-AF65-F5344CB8AC3E}">
        <p14:creationId xmlns:p14="http://schemas.microsoft.com/office/powerpoint/2010/main" val="21607736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u="sng" dirty="0"/>
              <a:t>Issuance Not Detrimental.</a:t>
            </a:r>
            <a:r>
              <a:rPr lang="en-US" dirty="0"/>
              <a:t>  That issuance of the permit will not be significantly detrimental to the public health, safety or welfare; injurious to the property or improvements of adjacent properties; or detrimental to the character of the surrounding area; </a:t>
            </a:r>
          </a:p>
          <a:p>
            <a:endParaRPr lang="en-US" dirty="0"/>
          </a:p>
        </p:txBody>
      </p:sp>
      <p:sp>
        <p:nvSpPr>
          <p:cNvPr id="3" name="Title 2"/>
          <p:cNvSpPr>
            <a:spLocks noGrp="1"/>
          </p:cNvSpPr>
          <p:nvPr>
            <p:ph type="title"/>
          </p:nvPr>
        </p:nvSpPr>
        <p:spPr/>
        <p:txBody>
          <a:bodyPr/>
          <a:lstStyle/>
          <a:p>
            <a:r>
              <a:rPr lang="en-US" dirty="0" smtClean="0"/>
              <a:t>SUP Finding #4</a:t>
            </a:r>
            <a:endParaRPr lang="en-US" dirty="0"/>
          </a:p>
        </p:txBody>
      </p:sp>
    </p:spTree>
    <p:extLst>
      <p:ext uri="{BB962C8B-B14F-4D97-AF65-F5344CB8AC3E}">
        <p14:creationId xmlns:p14="http://schemas.microsoft.com/office/powerpoint/2010/main" val="1638095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95400" y="152400"/>
            <a:ext cx="7442836" cy="792162"/>
          </a:xfrm>
        </p:spPr>
        <p:txBody>
          <a:bodyPr/>
          <a:lstStyle/>
          <a:p>
            <a:r>
              <a:rPr lang="en-US" dirty="0" smtClean="0"/>
              <a:t>Vicinity Map</a:t>
            </a:r>
            <a:endParaRPr lang="en-US" dirty="0"/>
          </a:p>
        </p:txBody>
      </p:sp>
      <p:sp>
        <p:nvSpPr>
          <p:cNvPr id="6" name="Content Placeholder 1"/>
          <p:cNvSpPr>
            <a:spLocks noGrp="1"/>
          </p:cNvSpPr>
          <p:nvPr>
            <p:ph idx="1"/>
          </p:nvPr>
        </p:nvSpPr>
        <p:spPr>
          <a:xfrm>
            <a:off x="19492" y="1066800"/>
            <a:ext cx="4552507" cy="4800600"/>
          </a:xfrm>
        </p:spPr>
        <p:txBody>
          <a:bodyPr>
            <a:normAutofit/>
          </a:bodyPr>
          <a:lstStyle/>
          <a:p>
            <a:r>
              <a:rPr lang="en-US" sz="2500" spc="-30" dirty="0" smtClean="0"/>
              <a:t>Located in Verdi, Nevada</a:t>
            </a:r>
          </a:p>
          <a:p>
            <a:r>
              <a:rPr lang="en-US" sz="2500" spc="-30" dirty="0" smtClean="0"/>
              <a:t>1 Eric Circle</a:t>
            </a:r>
            <a:r>
              <a:rPr lang="en-US" sz="2500" dirty="0" smtClean="0"/>
              <a:t/>
            </a:r>
            <a:br>
              <a:rPr lang="en-US" sz="2500" dirty="0" smtClean="0"/>
            </a:br>
            <a:r>
              <a:rPr lang="en-US" sz="2500" dirty="0" smtClean="0"/>
              <a:t>(APN: 038-060-36)</a:t>
            </a:r>
          </a:p>
          <a:p>
            <a:r>
              <a:rPr lang="en-US" sz="2500" dirty="0" smtClean="0"/>
              <a:t>North of U.S. 40, Adjacent to the Truckee River</a:t>
            </a:r>
          </a:p>
          <a:p>
            <a:r>
              <a:rPr lang="en-US" sz="2500" dirty="0" smtClean="0"/>
              <a:t>Existing, legal non-conforming heavy industrial use.</a:t>
            </a:r>
            <a:endParaRPr lang="en-US" sz="2500" dirty="0"/>
          </a:p>
          <a:p>
            <a:r>
              <a:rPr lang="en-US" sz="2500" dirty="0" smtClean="0"/>
              <a:t>Zoned industrial</a:t>
            </a:r>
            <a:endParaRPr lang="en-US" sz="2500" dirty="0"/>
          </a:p>
          <a:p>
            <a:r>
              <a:rPr lang="en-US" sz="2500" dirty="0" smtClean="0"/>
              <a:t>Has operated at this location since 1967, held business licenses since 1971. </a:t>
            </a:r>
          </a:p>
          <a:p>
            <a:endParaRPr lang="en-US" sz="2500" dirty="0" smtClean="0"/>
          </a:p>
          <a:p>
            <a:pPr marL="0" indent="0">
              <a:buNone/>
            </a:pPr>
            <a:endParaRPr lang="en-US" sz="2500" dirty="0"/>
          </a:p>
        </p:txBody>
      </p:sp>
      <p:pic>
        <p:nvPicPr>
          <p:cNvPr id="7" name="Picture 6"/>
          <p:cNvPicPr/>
          <p:nvPr/>
        </p:nvPicPr>
        <p:blipFill>
          <a:blip r:embed="rId3" cstate="print">
            <a:extLst>
              <a:ext uri="{28A0092B-C50C-407E-A947-70E740481C1C}">
                <a14:useLocalDpi xmlns:a14="http://schemas.microsoft.com/office/drawing/2010/main" val="0"/>
              </a:ext>
            </a:extLst>
          </a:blip>
          <a:stretch>
            <a:fillRect/>
          </a:stretch>
        </p:blipFill>
        <p:spPr>
          <a:xfrm>
            <a:off x="4800600" y="1066800"/>
            <a:ext cx="3733800" cy="4724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557541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143000"/>
            <a:ext cx="8991600" cy="4876800"/>
          </a:xfrm>
        </p:spPr>
        <p:txBody>
          <a:bodyPr>
            <a:normAutofit fontScale="55000" lnSpcReduction="20000"/>
          </a:bodyPr>
          <a:lstStyle/>
          <a:p>
            <a:r>
              <a:rPr lang="en-US" sz="4400" i="1" u="sng" dirty="0" smtClean="0"/>
              <a:t>Staff </a:t>
            </a:r>
            <a:r>
              <a:rPr lang="en-US" sz="4400" i="1" u="sng" dirty="0"/>
              <a:t>Comment</a:t>
            </a:r>
            <a:r>
              <a:rPr lang="en-US" sz="4400" i="1" dirty="0"/>
              <a:t>:</a:t>
            </a:r>
            <a:r>
              <a:rPr lang="en-US" sz="4400" dirty="0"/>
              <a:t>  TMWA has provided public records from NDEP on contamination events from the project site. Based on those records, the last event occurred in 1980, and the case was closed by NDEP.  No NDEP recorded contamination events of the Truckee River have occurred since that year.  Staff worked with NDEP, TMWA, and the Washoe County Health District in the review of the proposed project.  There are proposed conditions from TMWA, the Health District, and the City of Reno regarding mitigation efforts from potential site runoff to the Truckee River.  Furthermore, staff has received proposed conditions related to noise, lighting, landscape buffers, and secondary containment of materials which will minimize impacts to the surrounding area.  Due to this, staff concludes that this finding can be met and that </a:t>
            </a:r>
            <a:r>
              <a:rPr lang="en-US" sz="4400" dirty="0" err="1"/>
              <a:t>Arconic</a:t>
            </a:r>
            <a:r>
              <a:rPr lang="en-US" sz="4400" dirty="0"/>
              <a:t> and its expansion is not expected to cause significant detriment or injury to the public, adjacent properties, or surrounding area.</a:t>
            </a:r>
          </a:p>
          <a:p>
            <a:endParaRPr lang="en-US" dirty="0"/>
          </a:p>
        </p:txBody>
      </p:sp>
      <p:sp>
        <p:nvSpPr>
          <p:cNvPr id="3" name="Title 2"/>
          <p:cNvSpPr>
            <a:spLocks noGrp="1"/>
          </p:cNvSpPr>
          <p:nvPr>
            <p:ph type="title"/>
          </p:nvPr>
        </p:nvSpPr>
        <p:spPr/>
        <p:txBody>
          <a:bodyPr/>
          <a:lstStyle/>
          <a:p>
            <a:r>
              <a:rPr lang="en-US" dirty="0" smtClean="0"/>
              <a:t>Staff Comment on Finding #4</a:t>
            </a:r>
            <a:endParaRPr lang="en-US" dirty="0"/>
          </a:p>
        </p:txBody>
      </p:sp>
    </p:spTree>
    <p:extLst>
      <p:ext uri="{BB962C8B-B14F-4D97-AF65-F5344CB8AC3E}">
        <p14:creationId xmlns:p14="http://schemas.microsoft.com/office/powerpoint/2010/main" val="13961646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219200"/>
            <a:ext cx="8534400" cy="4495800"/>
          </a:xfrm>
        </p:spPr>
        <p:txBody>
          <a:bodyPr>
            <a:noAutofit/>
          </a:bodyPr>
          <a:lstStyle/>
          <a:p>
            <a:r>
              <a:rPr lang="en-US" sz="2400" dirty="0"/>
              <a:t>I move that, after giving reasoned consideration to the information contained in the staff report and information received during the public hearing, the Washoe County Board of Adjustment approve, with the conditions included as Exhibit A to this matter, Special Use Permit Case Number WSUP18-0008 for </a:t>
            </a:r>
            <a:r>
              <a:rPr lang="en-US" sz="2400" dirty="0" err="1"/>
              <a:t>Arconic</a:t>
            </a:r>
            <a:r>
              <a:rPr lang="en-US" sz="2400" dirty="0"/>
              <a:t>, having made all five findings in accordance with Washoe County Code Section 110.810.30, and the one finding in accordance with the Verdi Area </a:t>
            </a:r>
            <a:r>
              <a:rPr lang="en-US" sz="2400" dirty="0" smtClean="0"/>
              <a:t>Plan. This approval includes additional conditions 1(p), 1 (q) and 2 (</a:t>
            </a:r>
            <a:r>
              <a:rPr lang="en-US" sz="2400" dirty="0" err="1" smtClean="0"/>
              <a:t>ee</a:t>
            </a:r>
            <a:r>
              <a:rPr lang="en-US" sz="2400" dirty="0" smtClean="0"/>
              <a:t>): </a:t>
            </a:r>
            <a:endParaRPr lang="en-US" sz="2400" dirty="0"/>
          </a:p>
        </p:txBody>
      </p:sp>
      <p:sp>
        <p:nvSpPr>
          <p:cNvPr id="3" name="Title 2"/>
          <p:cNvSpPr>
            <a:spLocks noGrp="1"/>
          </p:cNvSpPr>
          <p:nvPr>
            <p:ph type="title"/>
          </p:nvPr>
        </p:nvSpPr>
        <p:spPr/>
        <p:txBody>
          <a:bodyPr/>
          <a:lstStyle/>
          <a:p>
            <a:r>
              <a:rPr lang="en-US" dirty="0" smtClean="0"/>
              <a:t>Possible Motion</a:t>
            </a:r>
            <a:endParaRPr lang="en-US" dirty="0"/>
          </a:p>
        </p:txBody>
      </p:sp>
    </p:spTree>
    <p:extLst>
      <p:ext uri="{BB962C8B-B14F-4D97-AF65-F5344CB8AC3E}">
        <p14:creationId xmlns:p14="http://schemas.microsoft.com/office/powerpoint/2010/main" val="7314483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smtClean="0"/>
              <a:t>To allow for the expansion of an existing legal non conforming use.</a:t>
            </a:r>
          </a:p>
          <a:p>
            <a:r>
              <a:rPr lang="en-US" dirty="0" smtClean="0"/>
              <a:t>Due to the applicant wanting to expand current operations past the allowed 10% as described in WCC Section 110.904.20 (a) (1), a Special Use Permit is required. </a:t>
            </a:r>
          </a:p>
          <a:p>
            <a:r>
              <a:rPr lang="en-US" dirty="0" smtClean="0"/>
              <a:t>Existing structure is 130,000 square feet.</a:t>
            </a:r>
          </a:p>
          <a:p>
            <a:r>
              <a:rPr lang="en-US" dirty="0" smtClean="0"/>
              <a:t>Proposed expansion is 109,000 square feet.</a:t>
            </a:r>
          </a:p>
          <a:p>
            <a:endParaRPr lang="en-US" dirty="0" smtClean="0"/>
          </a:p>
        </p:txBody>
      </p:sp>
      <p:sp>
        <p:nvSpPr>
          <p:cNvPr id="3" name="Title 2"/>
          <p:cNvSpPr>
            <a:spLocks noGrp="1"/>
          </p:cNvSpPr>
          <p:nvPr>
            <p:ph type="title"/>
          </p:nvPr>
        </p:nvSpPr>
        <p:spPr/>
        <p:txBody>
          <a:bodyPr/>
          <a:lstStyle/>
          <a:p>
            <a:r>
              <a:rPr lang="en-US" dirty="0" smtClean="0"/>
              <a:t>Overview of Request</a:t>
            </a:r>
            <a:endParaRPr lang="en-US" dirty="0"/>
          </a:p>
        </p:txBody>
      </p:sp>
    </p:spTree>
    <p:extLst>
      <p:ext uri="{BB962C8B-B14F-4D97-AF65-F5344CB8AC3E}">
        <p14:creationId xmlns:p14="http://schemas.microsoft.com/office/powerpoint/2010/main" val="35330310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smtClean="0"/>
              <a:t>Noise, operation noises during early morning</a:t>
            </a:r>
          </a:p>
          <a:p>
            <a:r>
              <a:rPr lang="en-US" dirty="0" smtClean="0"/>
              <a:t>Lighting, existing and proposed</a:t>
            </a:r>
          </a:p>
          <a:p>
            <a:r>
              <a:rPr lang="en-US" dirty="0" smtClean="0"/>
              <a:t>Traffic generation</a:t>
            </a:r>
          </a:p>
          <a:p>
            <a:r>
              <a:rPr lang="en-US" dirty="0" smtClean="0"/>
              <a:t>Outdoor Storage</a:t>
            </a:r>
          </a:p>
          <a:p>
            <a:r>
              <a:rPr lang="en-US" dirty="0" smtClean="0"/>
              <a:t>Proximity to the Truckee River</a:t>
            </a:r>
          </a:p>
          <a:p>
            <a:r>
              <a:rPr lang="en-US" dirty="0" smtClean="0"/>
              <a:t>Hazardous Materials</a:t>
            </a:r>
          </a:p>
          <a:p>
            <a:r>
              <a:rPr lang="en-US" dirty="0" smtClean="0"/>
              <a:t>Environmental Concerns</a:t>
            </a:r>
            <a:endParaRPr lang="en-US" dirty="0"/>
          </a:p>
        </p:txBody>
      </p:sp>
      <p:sp>
        <p:nvSpPr>
          <p:cNvPr id="3" name="Title 2"/>
          <p:cNvSpPr>
            <a:spLocks noGrp="1"/>
          </p:cNvSpPr>
          <p:nvPr>
            <p:ph type="title"/>
          </p:nvPr>
        </p:nvSpPr>
        <p:spPr/>
        <p:txBody>
          <a:bodyPr/>
          <a:lstStyle/>
          <a:p>
            <a:r>
              <a:rPr lang="en-US" dirty="0" smtClean="0"/>
              <a:t>Staff Concerns	</a:t>
            </a:r>
            <a:endParaRPr lang="en-US" dirty="0"/>
          </a:p>
        </p:txBody>
      </p:sp>
    </p:spTree>
    <p:extLst>
      <p:ext uri="{BB962C8B-B14F-4D97-AF65-F5344CB8AC3E}">
        <p14:creationId xmlns:p14="http://schemas.microsoft.com/office/powerpoint/2010/main" val="36117744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3"/>
          <a:stretch>
            <a:fillRect/>
          </a:stretch>
        </p:blipFill>
        <p:spPr>
          <a:xfrm>
            <a:off x="304800" y="847061"/>
            <a:ext cx="7083716" cy="5796596"/>
          </a:xfrm>
          <a:prstGeom prst="rect">
            <a:avLst/>
          </a:prstGeom>
        </p:spPr>
      </p:pic>
      <p:sp>
        <p:nvSpPr>
          <p:cNvPr id="3" name="Title 2"/>
          <p:cNvSpPr>
            <a:spLocks noGrp="1"/>
          </p:cNvSpPr>
          <p:nvPr>
            <p:ph type="title"/>
          </p:nvPr>
        </p:nvSpPr>
        <p:spPr/>
        <p:txBody>
          <a:bodyPr/>
          <a:lstStyle/>
          <a:p>
            <a:r>
              <a:rPr lang="en-US" dirty="0" smtClean="0"/>
              <a:t>Aerial View</a:t>
            </a:r>
            <a:endParaRPr lang="en-US" dirty="0"/>
          </a:p>
        </p:txBody>
      </p:sp>
      <p:sp>
        <p:nvSpPr>
          <p:cNvPr id="23" name="Text Box 2"/>
          <p:cNvSpPr txBox="1">
            <a:spLocks noChangeArrowheads="1"/>
          </p:cNvSpPr>
          <p:nvPr/>
        </p:nvSpPr>
        <p:spPr bwMode="auto">
          <a:xfrm>
            <a:off x="3048000" y="2764048"/>
            <a:ext cx="588334" cy="369332"/>
          </a:xfrm>
          <a:prstGeom prst="rect">
            <a:avLst/>
          </a:prstGeom>
          <a:solidFill>
            <a:srgbClr val="FFFFFF">
              <a:alpha val="48000"/>
            </a:srgbClr>
          </a:solidFill>
          <a:ln w="25400" cmpd="sng">
            <a:solidFill>
              <a:srgbClr val="C00000"/>
            </a:solidFill>
            <a:miter lim="800000"/>
            <a:headEnd/>
            <a:tailEnd/>
          </a:ln>
        </p:spPr>
        <p:txBody>
          <a:bodyPr rot="0" vert="horz" wrap="square" lIns="0" tIns="45720" rIns="0" bIns="45720" anchor="t" anchorCtr="0">
            <a:spAutoFit/>
          </a:bodyPr>
          <a:lstStyle/>
          <a:p>
            <a:pPr marL="0" marR="0" algn="ctr" hangingPunct="0">
              <a:spcBef>
                <a:spcPts val="0"/>
              </a:spcBef>
              <a:spcAft>
                <a:spcPts val="0"/>
              </a:spcAft>
            </a:pPr>
            <a:r>
              <a:rPr lang="en-US" sz="900" b="1" dirty="0" smtClean="0">
                <a:solidFill>
                  <a:srgbClr val="0054A4"/>
                </a:solidFill>
                <a:latin typeface="Arial"/>
                <a:ea typeface="Times New Roman"/>
              </a:rPr>
              <a:t>SUBJECT</a:t>
            </a:r>
          </a:p>
          <a:p>
            <a:pPr marL="0" marR="0" algn="ctr" hangingPunct="0">
              <a:spcBef>
                <a:spcPts val="0"/>
              </a:spcBef>
              <a:spcAft>
                <a:spcPts val="0"/>
              </a:spcAft>
            </a:pPr>
            <a:r>
              <a:rPr lang="en-US" sz="900" b="1" dirty="0" smtClean="0">
                <a:solidFill>
                  <a:srgbClr val="0054A4"/>
                </a:solidFill>
                <a:latin typeface="Arial"/>
                <a:ea typeface="Times New Roman"/>
              </a:rPr>
              <a:t>PARCEL</a:t>
            </a:r>
            <a:endParaRPr lang="en-US" sz="900" dirty="0">
              <a:solidFill>
                <a:srgbClr val="0054A4"/>
              </a:solidFill>
              <a:effectLst/>
              <a:latin typeface="Times New Roman"/>
              <a:ea typeface="Times New Roman"/>
            </a:endParaRPr>
          </a:p>
        </p:txBody>
      </p:sp>
      <p:sp>
        <p:nvSpPr>
          <p:cNvPr id="26" name="Text Box 2"/>
          <p:cNvSpPr txBox="1">
            <a:spLocks noChangeArrowheads="1"/>
          </p:cNvSpPr>
          <p:nvPr/>
        </p:nvSpPr>
        <p:spPr bwMode="auto">
          <a:xfrm>
            <a:off x="5095880" y="2276184"/>
            <a:ext cx="1381120" cy="276999"/>
          </a:xfrm>
          <a:prstGeom prst="rect">
            <a:avLst/>
          </a:prstGeom>
          <a:solidFill>
            <a:srgbClr val="FFFFFF">
              <a:alpha val="48000"/>
            </a:srgbClr>
          </a:solidFill>
          <a:ln w="25400" cmpd="sng">
            <a:solidFill>
              <a:srgbClr val="C00000"/>
            </a:solidFill>
            <a:miter lim="800000"/>
            <a:headEnd/>
            <a:tailEnd/>
          </a:ln>
        </p:spPr>
        <p:txBody>
          <a:bodyPr rot="0" vert="horz" wrap="square" lIns="45720" tIns="45720" rIns="45720" bIns="45720" anchor="t" anchorCtr="0">
            <a:spAutoFit/>
          </a:bodyPr>
          <a:lstStyle/>
          <a:p>
            <a:pPr marL="0" marR="0" algn="ctr" hangingPunct="0">
              <a:spcBef>
                <a:spcPts val="0"/>
              </a:spcBef>
              <a:spcAft>
                <a:spcPts val="0"/>
              </a:spcAft>
            </a:pPr>
            <a:r>
              <a:rPr lang="en-US" sz="1200" b="1" dirty="0" smtClean="0">
                <a:solidFill>
                  <a:srgbClr val="0054A4"/>
                </a:solidFill>
                <a:effectLst/>
                <a:latin typeface="Arial"/>
                <a:ea typeface="Times New Roman"/>
              </a:rPr>
              <a:t>City of Reno </a:t>
            </a:r>
          </a:p>
        </p:txBody>
      </p:sp>
    </p:spTree>
    <p:extLst>
      <p:ext uri="{BB962C8B-B14F-4D97-AF65-F5344CB8AC3E}">
        <p14:creationId xmlns:p14="http://schemas.microsoft.com/office/powerpoint/2010/main" val="25220896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Site Overview	</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92" y="871869"/>
            <a:ext cx="9124507" cy="5330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31933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19200" y="152400"/>
            <a:ext cx="7162800" cy="792162"/>
          </a:xfrm>
        </p:spPr>
        <p:txBody>
          <a:bodyPr/>
          <a:lstStyle/>
          <a:p>
            <a:r>
              <a:rPr lang="en-US" dirty="0" smtClean="0"/>
              <a:t>Site Plan</a:t>
            </a:r>
            <a:endParaRPr lang="en-US" dirty="0"/>
          </a:p>
        </p:txBody>
      </p:sp>
      <p:pic>
        <p:nvPicPr>
          <p:cNvPr id="4" name="Picture 3"/>
          <p:cNvPicPr/>
          <p:nvPr/>
        </p:nvPicPr>
        <p:blipFill>
          <a:blip r:embed="rId3"/>
          <a:stretch>
            <a:fillRect/>
          </a:stretch>
        </p:blipFill>
        <p:spPr>
          <a:xfrm>
            <a:off x="228600" y="838200"/>
            <a:ext cx="7848600" cy="5791200"/>
          </a:xfrm>
          <a:prstGeom prst="rect">
            <a:avLst/>
          </a:prstGeom>
          <a:ln>
            <a:noFill/>
          </a:ln>
          <a:effectLst>
            <a:outerShdw blurRad="292100" dist="139700" dir="2700000" algn="tl" rotWithShape="0">
              <a:srgbClr val="333333">
                <a:alpha val="65000"/>
              </a:srgbClr>
            </a:outerShdw>
          </a:effectLst>
        </p:spPr>
      </p:pic>
      <p:sp>
        <p:nvSpPr>
          <p:cNvPr id="5" name="Text Box 2"/>
          <p:cNvSpPr txBox="1">
            <a:spLocks noChangeArrowheads="1"/>
          </p:cNvSpPr>
          <p:nvPr/>
        </p:nvSpPr>
        <p:spPr bwMode="auto">
          <a:xfrm>
            <a:off x="3349624" y="3962400"/>
            <a:ext cx="1222375" cy="509905"/>
          </a:xfrm>
          <a:prstGeom prst="rect">
            <a:avLst/>
          </a:prstGeom>
          <a:noFill/>
          <a:ln w="9525">
            <a:solidFill>
              <a:srgbClr val="000000"/>
            </a:solidFill>
            <a:miter lim="800000"/>
            <a:headEnd/>
            <a:tailEnd/>
          </a:ln>
        </p:spPr>
        <p:txBody>
          <a:bodyPr rot="0" vert="horz" wrap="square" lIns="91440" tIns="45720" rIns="91440" bIns="45720" anchor="t" anchorCtr="0">
            <a:noAutofit/>
          </a:bodyPr>
          <a:lstStyle/>
          <a:p>
            <a:pPr marL="0" marR="0">
              <a:lnSpc>
                <a:spcPct val="115000"/>
              </a:lnSpc>
              <a:spcBef>
                <a:spcPts val="0"/>
              </a:spcBef>
              <a:spcAft>
                <a:spcPts val="0"/>
              </a:spcAft>
            </a:pPr>
            <a:r>
              <a:rPr lang="en-US" sz="1100" b="1">
                <a:effectLst/>
                <a:latin typeface="Calibri"/>
                <a:ea typeface="Calibri"/>
                <a:cs typeface="Times New Roman"/>
              </a:rPr>
              <a:t>Proposed Heat Treatment </a:t>
            </a:r>
            <a:endParaRPr lang="en-US" sz="1100">
              <a:effectLst/>
              <a:latin typeface="Calibri"/>
              <a:ea typeface="Calibri"/>
              <a:cs typeface="Times New Roman"/>
            </a:endParaRPr>
          </a:p>
        </p:txBody>
      </p:sp>
      <p:sp>
        <p:nvSpPr>
          <p:cNvPr id="9" name="Text Box 2"/>
          <p:cNvSpPr txBox="1">
            <a:spLocks noChangeArrowheads="1"/>
          </p:cNvSpPr>
          <p:nvPr/>
        </p:nvSpPr>
        <p:spPr bwMode="auto">
          <a:xfrm>
            <a:off x="1676400" y="2057400"/>
            <a:ext cx="754380" cy="520700"/>
          </a:xfrm>
          <a:prstGeom prst="rect">
            <a:avLst/>
          </a:prstGeom>
          <a:noFill/>
          <a:ln w="9525">
            <a:solidFill>
              <a:srgbClr val="000000"/>
            </a:solidFill>
            <a:miter lim="800000"/>
            <a:headEnd/>
            <a:tailEnd/>
          </a:ln>
        </p:spPr>
        <p:txBody>
          <a:bodyPr rot="0" vert="horz" wrap="square" lIns="91440" tIns="45720" rIns="91440" bIns="45720" anchor="t" anchorCtr="0">
            <a:noAutofit/>
          </a:bodyPr>
          <a:lstStyle/>
          <a:p>
            <a:pPr marL="0" marR="0">
              <a:lnSpc>
                <a:spcPct val="115000"/>
              </a:lnSpc>
              <a:spcBef>
                <a:spcPts val="0"/>
              </a:spcBef>
              <a:spcAft>
                <a:spcPts val="0"/>
              </a:spcAft>
            </a:pPr>
            <a:r>
              <a:rPr lang="en-US" sz="1100" b="1">
                <a:effectLst/>
                <a:latin typeface="Calibri"/>
                <a:ea typeface="Calibri"/>
                <a:cs typeface="Times New Roman"/>
              </a:rPr>
              <a:t>Proposed</a:t>
            </a:r>
            <a:endParaRPr lang="en-US" sz="1100">
              <a:effectLst/>
              <a:latin typeface="Calibri"/>
              <a:ea typeface="Calibri"/>
              <a:cs typeface="Times New Roman"/>
            </a:endParaRPr>
          </a:p>
          <a:p>
            <a:pPr marL="0" marR="0">
              <a:lnSpc>
                <a:spcPct val="115000"/>
              </a:lnSpc>
              <a:spcBef>
                <a:spcPts val="0"/>
              </a:spcBef>
              <a:spcAft>
                <a:spcPts val="0"/>
              </a:spcAft>
            </a:pPr>
            <a:r>
              <a:rPr lang="en-US" sz="1100" b="1">
                <a:effectLst/>
                <a:latin typeface="Calibri"/>
                <a:ea typeface="Calibri"/>
                <a:cs typeface="Times New Roman"/>
              </a:rPr>
              <a:t>Storage</a:t>
            </a:r>
            <a:endParaRPr lang="en-US" sz="1100">
              <a:effectLst/>
              <a:latin typeface="Calibri"/>
              <a:ea typeface="Calibri"/>
              <a:cs typeface="Times New Roman"/>
            </a:endParaRPr>
          </a:p>
        </p:txBody>
      </p:sp>
      <p:sp>
        <p:nvSpPr>
          <p:cNvPr id="10" name="Text Box 2"/>
          <p:cNvSpPr txBox="1">
            <a:spLocks noChangeArrowheads="1"/>
          </p:cNvSpPr>
          <p:nvPr/>
        </p:nvSpPr>
        <p:spPr bwMode="auto">
          <a:xfrm>
            <a:off x="1298974" y="3886200"/>
            <a:ext cx="1126490" cy="456565"/>
          </a:xfrm>
          <a:prstGeom prst="rect">
            <a:avLst/>
          </a:prstGeom>
          <a:noFill/>
          <a:ln w="9525">
            <a:solidFill>
              <a:srgbClr val="000000"/>
            </a:solidFill>
            <a:miter lim="800000"/>
            <a:headEnd/>
            <a:tailEnd/>
          </a:ln>
        </p:spPr>
        <p:txBody>
          <a:bodyPr rot="0" vert="horz" wrap="square" lIns="91440" tIns="45720" rIns="91440" bIns="45720" anchor="t" anchorCtr="0">
            <a:noAutofit/>
          </a:bodyPr>
          <a:lstStyle/>
          <a:p>
            <a:pPr marL="0" marR="0">
              <a:lnSpc>
                <a:spcPct val="115000"/>
              </a:lnSpc>
              <a:spcBef>
                <a:spcPts val="0"/>
              </a:spcBef>
              <a:spcAft>
                <a:spcPts val="0"/>
              </a:spcAft>
            </a:pPr>
            <a:r>
              <a:rPr lang="en-US" sz="1100" b="1">
                <a:effectLst/>
                <a:latin typeface="Calibri"/>
                <a:ea typeface="Calibri"/>
                <a:cs typeface="Times New Roman"/>
              </a:rPr>
              <a:t>Proposed</a:t>
            </a:r>
            <a:endParaRPr lang="en-US" sz="1100">
              <a:effectLst/>
              <a:latin typeface="Calibri"/>
              <a:ea typeface="Calibri"/>
              <a:cs typeface="Times New Roman"/>
            </a:endParaRPr>
          </a:p>
          <a:p>
            <a:pPr marL="0" marR="0">
              <a:lnSpc>
                <a:spcPct val="115000"/>
              </a:lnSpc>
              <a:spcBef>
                <a:spcPts val="0"/>
              </a:spcBef>
              <a:spcAft>
                <a:spcPts val="0"/>
              </a:spcAft>
            </a:pPr>
            <a:r>
              <a:rPr lang="en-US" sz="1100" b="1">
                <a:effectLst/>
                <a:latin typeface="Calibri"/>
                <a:ea typeface="Calibri"/>
                <a:cs typeface="Times New Roman"/>
              </a:rPr>
              <a:t>Covered Waste</a:t>
            </a:r>
            <a:endParaRPr lang="en-US" sz="1100">
              <a:effectLst/>
              <a:latin typeface="Calibri"/>
              <a:ea typeface="Calibri"/>
              <a:cs typeface="Times New Roman"/>
            </a:endParaRPr>
          </a:p>
        </p:txBody>
      </p:sp>
      <p:sp>
        <p:nvSpPr>
          <p:cNvPr id="11" name="Text Box 2"/>
          <p:cNvSpPr txBox="1">
            <a:spLocks noChangeArrowheads="1"/>
          </p:cNvSpPr>
          <p:nvPr/>
        </p:nvSpPr>
        <p:spPr bwMode="auto">
          <a:xfrm>
            <a:off x="6781800" y="3749992"/>
            <a:ext cx="807720" cy="467360"/>
          </a:xfrm>
          <a:prstGeom prst="rect">
            <a:avLst/>
          </a:prstGeom>
          <a:noFill/>
          <a:ln w="9525">
            <a:solidFill>
              <a:srgbClr val="000000"/>
            </a:solidFill>
            <a:miter lim="800000"/>
            <a:headEnd/>
            <a:tailEnd/>
          </a:ln>
        </p:spPr>
        <p:txBody>
          <a:bodyPr rot="0" vert="horz" wrap="square" lIns="91440" tIns="45720" rIns="91440" bIns="45720" anchor="t" anchorCtr="0">
            <a:noAutofit/>
          </a:bodyPr>
          <a:lstStyle/>
          <a:p>
            <a:pPr marL="0" marR="0">
              <a:lnSpc>
                <a:spcPct val="115000"/>
              </a:lnSpc>
              <a:spcBef>
                <a:spcPts val="0"/>
              </a:spcBef>
              <a:spcAft>
                <a:spcPts val="0"/>
              </a:spcAft>
            </a:pPr>
            <a:r>
              <a:rPr lang="en-US" sz="1100" b="1">
                <a:effectLst/>
                <a:latin typeface="Calibri"/>
                <a:ea typeface="Calibri"/>
                <a:cs typeface="Times New Roman"/>
              </a:rPr>
              <a:t>Proposed Machining</a:t>
            </a:r>
            <a:endParaRPr lang="en-US" sz="1100">
              <a:effectLst/>
              <a:latin typeface="Calibri"/>
              <a:ea typeface="Calibri"/>
              <a:cs typeface="Times New Roman"/>
            </a:endParaRPr>
          </a:p>
        </p:txBody>
      </p:sp>
    </p:spTree>
    <p:extLst>
      <p:ext uri="{BB962C8B-B14F-4D97-AF65-F5344CB8AC3E}">
        <p14:creationId xmlns:p14="http://schemas.microsoft.com/office/powerpoint/2010/main" val="23570143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Photos (Raw Materials)</a:t>
            </a:r>
            <a:endParaRPr lang="en-US" dirty="0"/>
          </a:p>
        </p:txBody>
      </p:sp>
      <p:pic>
        <p:nvPicPr>
          <p:cNvPr id="3075" name="Picture 3" descr="P:\Community Development Department\Boards and Commissions\Board of Adjustment\BOA Cases\2018 Cases\WSUP18-0008 Arconic\Photos\IMG_202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685800"/>
            <a:ext cx="7620000" cy="5680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46788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Photos (Forging)</a:t>
            </a:r>
            <a:endParaRPr lang="en-US" dirty="0"/>
          </a:p>
        </p:txBody>
      </p:sp>
      <p:pic>
        <p:nvPicPr>
          <p:cNvPr id="2050" name="Picture 2" descr="P:\Community Development Department\Boards and Commissions\Board of Adjustment\BOA Cases\2018 Cases\WSUP18-0008 Arconic\Photos\KM\IMG_683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00" y="873643"/>
            <a:ext cx="5105399" cy="5180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5267723"/>
      </p:ext>
    </p:extLst>
  </p:cSld>
  <p:clrMapOvr>
    <a:masterClrMapping/>
  </p:clrMapOvr>
  <p:timing>
    <p:tnLst>
      <p:par>
        <p:cTn id="1" dur="indefinite" restart="never" nodeType="tmRoot"/>
      </p:par>
    </p:tnLst>
  </p:timing>
</p:sld>
</file>

<file path=ppt/theme/theme1.xml><?xml version="1.0" encoding="utf-8"?>
<a:theme xmlns:a="http://schemas.openxmlformats.org/drawingml/2006/main" name="PowerPoint_Template_201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Image" ma:contentTypeID="0x0101009148F5A04DDD49CBA7127AADA5FB792B00AADE34325A8B49CDA8BB4DB53328F21400246D64375472D84BA13220883A134206" ma:contentTypeVersion="1" ma:contentTypeDescription="Upload an image." ma:contentTypeScope="" ma:versionID="2e55dbcb3e0b3cd6523d10bed63eb2c6">
  <xsd:schema xmlns:xsd="http://www.w3.org/2001/XMLSchema" xmlns:xs="http://www.w3.org/2001/XMLSchema" xmlns:p="http://schemas.microsoft.com/office/2006/metadata/properties" xmlns:ns1="http://schemas.microsoft.com/sharepoint/v3" xmlns:ns2="CEA9126C-A9B1-4F4A-855C-DD0F845697D2" xmlns:ns3="http://schemas.microsoft.com/sharepoint/v3/fields" xmlns:ns4="a94d8b85-37e1-4d17-8d55-8b7d207932bb" targetNamespace="http://schemas.microsoft.com/office/2006/metadata/properties" ma:root="true" ma:fieldsID="ee4acf4b2b82c25fb306546ca24d2aa9" ns1:_="" ns2:_="" ns3:_="" ns4:_="">
    <xsd:import namespace="http://schemas.microsoft.com/sharepoint/v3"/>
    <xsd:import namespace="CEA9126C-A9B1-4F4A-855C-DD0F845697D2"/>
    <xsd:import namespace="http://schemas.microsoft.com/sharepoint/v3/fields"/>
    <xsd:import namespace="a94d8b85-37e1-4d17-8d55-8b7d207932bb"/>
    <xsd:element name="properties">
      <xsd:complexType>
        <xsd:sequence>
          <xsd:element name="documentManagement">
            <xsd:complexType>
              <xsd:all>
                <xsd:element ref="ns1:FileRef" minOccurs="0"/>
                <xsd:element ref="ns1:File_x0020_Type" minOccurs="0"/>
                <xsd:element ref="ns1:HTML_x0020_File_x0020_Type" minOccurs="0"/>
                <xsd:element ref="ns1:FSObjType" minOccurs="0"/>
                <xsd:element ref="ns2:ThumbnailExists" minOccurs="0"/>
                <xsd:element ref="ns2:PreviewExists" minOccurs="0"/>
                <xsd:element ref="ns2:ImageWidth" minOccurs="0"/>
                <xsd:element ref="ns2:ImageHeight" minOccurs="0"/>
                <xsd:element ref="ns2:ImageCreateDate" minOccurs="0"/>
                <xsd:element ref="ns3:wic_System_Copyright" minOccurs="0"/>
                <xsd:element ref="ns4:_dlc_DocId" minOccurs="0"/>
                <xsd:element ref="ns4:_dlc_DocIdUrl" minOccurs="0"/>
                <xsd:element ref="ns4:_dlc_DocIdPersistId" minOccurs="0"/>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FileRef" ma:index="8" nillable="true" ma:displayName="URL Path" ma:hidden="true" ma:list="Docs" ma:internalName="FileRef" ma:readOnly="true" ma:showField="FullUrl">
      <xsd:simpleType>
        <xsd:restriction base="dms:Lookup"/>
      </xsd:simpleType>
    </xsd:element>
    <xsd:element name="File_x0020_Type" ma:index="9" nillable="true" ma:displayName="File Type" ma:hidden="true" ma:internalName="File_x0020_Type" ma:readOnly="true">
      <xsd:simpleType>
        <xsd:restriction base="dms:Text"/>
      </xsd:simpleType>
    </xsd:element>
    <xsd:element name="HTML_x0020_File_x0020_Type" ma:index="10" nillable="true" ma:displayName="HTML File Type" ma:hidden="true" ma:internalName="HTML_x0020_File_x0020_Type" ma:readOnly="true">
      <xsd:simpleType>
        <xsd:restriction base="dms:Text"/>
      </xsd:simpleType>
    </xsd:element>
    <xsd:element name="FSObjType" ma:index="11" nillable="true" ma:displayName="Item Type" ma:hidden="true" ma:list="Docs" ma:internalName="FSObjType" ma:readOnly="true" ma:showField="FSType">
      <xsd:simpleType>
        <xsd:restriction base="dms:Lookup"/>
      </xsd:simpleType>
    </xsd:element>
    <xsd:element name="PublishingStartDate" ma:index="30" nillable="true" ma:displayName="Scheduling Start Date" ma:description="" ma:hidden="true" ma:internalName="PublishingStartDate">
      <xsd:simpleType>
        <xsd:restriction base="dms:Unknown"/>
      </xsd:simpleType>
    </xsd:element>
    <xsd:element name="PublishingExpirationDate" ma:index="31"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EA9126C-A9B1-4F4A-855C-DD0F845697D2" elementFormDefault="qualified">
    <xsd:import namespace="http://schemas.microsoft.com/office/2006/documentManagement/types"/>
    <xsd:import namespace="http://schemas.microsoft.com/office/infopath/2007/PartnerControls"/>
    <xsd:element name="ThumbnailExists" ma:index="18" nillable="true" ma:displayName="Thumbnail Exists" ma:default="FALSE" ma:hidden="true" ma:internalName="ThumbnailExists" ma:readOnly="true">
      <xsd:simpleType>
        <xsd:restriction base="dms:Boolean"/>
      </xsd:simpleType>
    </xsd:element>
    <xsd:element name="PreviewExists" ma:index="19" nillable="true" ma:displayName="Preview Exists" ma:default="FALSE" ma:hidden="true" ma:internalName="PreviewExists" ma:readOnly="true">
      <xsd:simpleType>
        <xsd:restriction base="dms:Boolean"/>
      </xsd:simpleType>
    </xsd:element>
    <xsd:element name="ImageWidth" ma:index="20" nillable="true" ma:displayName="Width" ma:internalName="ImageWidth" ma:readOnly="true">
      <xsd:simpleType>
        <xsd:restriction base="dms:Unknown"/>
      </xsd:simpleType>
    </xsd:element>
    <xsd:element name="ImageHeight" ma:index="22" nillable="true" ma:displayName="Height" ma:internalName="ImageHeight" ma:readOnly="true">
      <xsd:simpleType>
        <xsd:restriction base="dms:Unknown"/>
      </xsd:simpleType>
    </xsd:element>
    <xsd:element name="ImageCreateDate" ma:index="25" nillable="true" ma:displayName="Date Picture Taken" ma:format="DateTime" ma:hidden="true" ma:internalName="ImageCreate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wic_System_Copyright" ma:index="26" nillable="true" ma:displayName="Copyright" ma:internalName="wic_System_Copyright">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94d8b85-37e1-4d17-8d55-8b7d207932bb" elementFormDefault="qualified">
    <xsd:import namespace="http://schemas.microsoft.com/office/2006/documentManagement/types"/>
    <xsd:import namespace="http://schemas.microsoft.com/office/infopath/2007/PartnerControls"/>
    <xsd:element name="_dlc_DocId" ma:index="27" nillable="true" ma:displayName="Document ID Value" ma:description="The value of the document ID assigned to this item." ma:internalName="_dlc_DocId" ma:readOnly="true">
      <xsd:simpleType>
        <xsd:restriction base="dms:Text"/>
      </xsd:simpleType>
    </xsd:element>
    <xsd:element name="_dlc_DocIdUrl" ma:index="28"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9"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24" ma:displayName="Author"/>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ma:index="23" ma:displayName="Comments"/>
        <xsd:element name="keywords" minOccurs="0" maxOccurs="1" type="xsd:string" ma:index="1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ImageCreateDate xmlns="CEA9126C-A9B1-4F4A-855C-DD0F845697D2" xsi:nil="true"/>
    <PublishingExpirationDate xmlns="http://schemas.microsoft.com/sharepoint/v3" xsi:nil="true"/>
    <PublishingStartDate xmlns="http://schemas.microsoft.com/sharepoint/v3" xsi:nil="true"/>
    <wic_System_Copyright xmlns="http://schemas.microsoft.com/sharepoint/v3/fields" xsi:nil="true"/>
    <_dlc_DocId xmlns="a94d8b85-37e1-4d17-8d55-8b7d207932bb">NMS6VZY55J2Y-1680097669-6</_dlc_DocId>
    <_dlc_DocIdUrl xmlns="a94d8b85-37e1-4d17-8d55-8b7d207932bb">
      <Url>http://intranet.washoecounty.us/logostemplates/_layouts/15/DocIdRedir.aspx?ID=NMS6VZY55J2Y-1680097669-6</Url>
      <Description>NMS6VZY55J2Y-1680097669-6</Description>
    </_dlc_DocIdUrl>
  </documentManagement>
</p:properties>
</file>

<file path=customXml/itemProps1.xml><?xml version="1.0" encoding="utf-8"?>
<ds:datastoreItem xmlns:ds="http://schemas.openxmlformats.org/officeDocument/2006/customXml" ds:itemID="{A7BC16CB-1CBD-402F-9378-5075DDBF9554}">
  <ds:schemaRefs>
    <ds:schemaRef ds:uri="http://schemas.microsoft.com/sharepoint/v3/contenttype/forms"/>
  </ds:schemaRefs>
</ds:datastoreItem>
</file>

<file path=customXml/itemProps2.xml><?xml version="1.0" encoding="utf-8"?>
<ds:datastoreItem xmlns:ds="http://schemas.openxmlformats.org/officeDocument/2006/customXml" ds:itemID="{BDC64AFA-9D40-4A59-8DD4-92F485636619}">
  <ds:schemaRefs>
    <ds:schemaRef ds:uri="http://schemas.microsoft.com/sharepoint/events"/>
  </ds:schemaRefs>
</ds:datastoreItem>
</file>

<file path=customXml/itemProps3.xml><?xml version="1.0" encoding="utf-8"?>
<ds:datastoreItem xmlns:ds="http://schemas.openxmlformats.org/officeDocument/2006/customXml" ds:itemID="{02D88A89-A1D7-4D40-B75F-CA47FF340AB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EA9126C-A9B1-4F4A-855C-DD0F845697D2"/>
    <ds:schemaRef ds:uri="http://schemas.microsoft.com/sharepoint/v3/fields"/>
    <ds:schemaRef ds:uri="a94d8b85-37e1-4d17-8d55-8b7d207932b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2200D7ED-6620-45A0-9F13-862FEFE886A3}">
  <ds:schemaRefs>
    <ds:schemaRef ds:uri="http://schemas.microsoft.com/office/2006/documentManagement/types"/>
    <ds:schemaRef ds:uri="http://schemas.microsoft.com/sharepoint/v3/fields"/>
    <ds:schemaRef ds:uri="http://purl.org/dc/terms/"/>
    <ds:schemaRef ds:uri="http://schemas.microsoft.com/sharepoint/v3"/>
    <ds:schemaRef ds:uri="http://purl.org/dc/elements/1.1/"/>
    <ds:schemaRef ds:uri="http://purl.org/dc/dcmitype/"/>
    <ds:schemaRef ds:uri="http://schemas.microsoft.com/office/2006/metadata/properties"/>
    <ds:schemaRef ds:uri="http://www.w3.org/XML/1998/namespace"/>
    <ds:schemaRef ds:uri="http://schemas.microsoft.com/office/infopath/2007/PartnerControls"/>
    <ds:schemaRef ds:uri="http://schemas.openxmlformats.org/package/2006/metadata/core-properties"/>
    <ds:schemaRef ds:uri="a94d8b85-37e1-4d17-8d55-8b7d207932bb"/>
    <ds:schemaRef ds:uri="CEA9126C-A9B1-4F4A-855C-DD0F845697D2"/>
  </ds:schemaRefs>
</ds:datastoreItem>
</file>

<file path=docProps/app.xml><?xml version="1.0" encoding="utf-8"?>
<Properties xmlns="http://schemas.openxmlformats.org/officeDocument/2006/extended-properties" xmlns:vt="http://schemas.openxmlformats.org/officeDocument/2006/docPropsVTypes">
  <Template>PowerPoint_Template_2015</Template>
  <TotalTime>18190</TotalTime>
  <Words>578</Words>
  <Application>Microsoft Office PowerPoint</Application>
  <PresentationFormat>On-screen Show (4:3)</PresentationFormat>
  <Paragraphs>86</Paragraphs>
  <Slides>21</Slides>
  <Notes>12</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PowerPoint_Template_2015</vt:lpstr>
      <vt:lpstr>PowerPoint Presentation</vt:lpstr>
      <vt:lpstr>Vicinity Map</vt:lpstr>
      <vt:lpstr>Overview of Request</vt:lpstr>
      <vt:lpstr>Staff Concerns </vt:lpstr>
      <vt:lpstr>Aerial View</vt:lpstr>
      <vt:lpstr>Site Overview </vt:lpstr>
      <vt:lpstr>Site Plan</vt:lpstr>
      <vt:lpstr>Photos (Raw Materials)</vt:lpstr>
      <vt:lpstr>Photos (Forging)</vt:lpstr>
      <vt:lpstr>Photos (TMWA Channel)</vt:lpstr>
      <vt:lpstr>Photos (Heat Treatment) </vt:lpstr>
      <vt:lpstr>Photos (Outdoor Storage)</vt:lpstr>
      <vt:lpstr>Photos (Proximity to River)</vt:lpstr>
      <vt:lpstr>Photos </vt:lpstr>
      <vt:lpstr>Photos (Machining) </vt:lpstr>
      <vt:lpstr>Citizen Advisory Board (CAB)</vt:lpstr>
      <vt:lpstr>Public Notice</vt:lpstr>
      <vt:lpstr>Reviewing Agencies</vt:lpstr>
      <vt:lpstr>SUP Finding #4</vt:lpstr>
      <vt:lpstr>Staff Comment on Finding #4</vt:lpstr>
      <vt:lpstr>Possible Motion</vt:lpstr>
    </vt:vector>
  </TitlesOfParts>
  <Company>Washoe County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dc:title>
  <dc:creator>mkramer</dc:creator>
  <cp:keywords>Powerpoint, Power Point, ppt</cp:keywords>
  <cp:lastModifiedBy>donna fagan</cp:lastModifiedBy>
  <cp:revision>136</cp:revision>
  <cp:lastPrinted>2018-05-03T19:36:25Z</cp:lastPrinted>
  <dcterms:created xsi:type="dcterms:W3CDTF">2015-09-25T21:46:02Z</dcterms:created>
  <dcterms:modified xsi:type="dcterms:W3CDTF">2018-08-02T18:01:16Z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0x0101009148F5A04DDD49CBA7127AADA5FB792B00AADE34325A8B49CDA8BB4DB53328F21400246D64375472D84BA13220883A134206</vt:lpwstr>
  </property>
  <property fmtid="{D5CDD505-2E9C-101B-9397-08002B2CF9AE}" pid="3" name="_dlc_DocIdItemGuid">
    <vt:lpwstr>baf4cdfa-0915-4212-a058-608c58f70eeb</vt:lpwstr>
  </property>
</Properties>
</file>